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EA1"/>
    <a:srgbClr val="00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911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60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046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27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0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11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63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781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774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57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871DF-5EE6-4456-BA2D-D02F61324BF1}" type="datetimeFigureOut">
              <a:rPr lang="fr-CH" smtClean="0"/>
              <a:t>24.08.2021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C24D69-ACFA-426B-80E0-6EBB3031C1B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03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17" name="Groupe 6"/>
          <p:cNvGrpSpPr/>
          <p:nvPr userDrawn="1"/>
        </p:nvGrpSpPr>
        <p:grpSpPr>
          <a:xfrm>
            <a:off x="409057" y="6221525"/>
            <a:ext cx="8734943" cy="636475"/>
            <a:chOff x="1107831" y="6221525"/>
            <a:chExt cx="8036169" cy="636475"/>
          </a:xfrm>
        </p:grpSpPr>
        <p:sp>
          <p:nvSpPr>
            <p:cNvPr id="18" name="Rectangle 7"/>
            <p:cNvSpPr/>
            <p:nvPr/>
          </p:nvSpPr>
          <p:spPr>
            <a:xfrm>
              <a:off x="1107831" y="6516000"/>
              <a:ext cx="8036169" cy="342000"/>
            </a:xfrm>
            <a:prstGeom prst="rect">
              <a:avLst/>
            </a:prstGeom>
            <a:solidFill>
              <a:srgbClr val="00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Linotype Univers 420 Condensed"/>
              </a:endParaRPr>
            </a:p>
          </p:txBody>
        </p:sp>
        <p:grpSp>
          <p:nvGrpSpPr>
            <p:cNvPr id="19" name="Groupe 8"/>
            <p:cNvGrpSpPr/>
            <p:nvPr/>
          </p:nvGrpSpPr>
          <p:grpSpPr>
            <a:xfrm>
              <a:off x="1225734" y="6221525"/>
              <a:ext cx="4759288" cy="277000"/>
              <a:chOff x="1322999" y="6219173"/>
              <a:chExt cx="4759288" cy="277000"/>
            </a:xfrm>
          </p:grpSpPr>
          <p:grpSp>
            <p:nvGrpSpPr>
              <p:cNvPr id="22" name="Groupe 11"/>
              <p:cNvGrpSpPr/>
              <p:nvPr/>
            </p:nvGrpSpPr>
            <p:grpSpPr>
              <a:xfrm>
                <a:off x="1322999" y="6219174"/>
                <a:ext cx="3585562" cy="276999"/>
                <a:chOff x="1322999" y="6219174"/>
                <a:chExt cx="3585562" cy="276999"/>
              </a:xfrm>
            </p:grpSpPr>
            <p:sp>
              <p:nvSpPr>
                <p:cNvPr id="24" name="ZoneTexte 13"/>
                <p:cNvSpPr txBox="1"/>
                <p:nvPr/>
              </p:nvSpPr>
              <p:spPr>
                <a:xfrm>
                  <a:off x="1322999" y="6219174"/>
                  <a:ext cx="17279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200" dirty="0">
                      <a:solidFill>
                        <a:srgbClr val="074EA1"/>
                      </a:solidFill>
                      <a:latin typeface="Linotype Univers 420 Condensed"/>
                      <a:cs typeface="Arial" panose="020B0604020202020204" pitchFamily="34" charset="0"/>
                    </a:rPr>
                    <a:t>/</a:t>
                  </a:r>
                  <a:r>
                    <a:rPr lang="de-CH" sz="1200" dirty="0" err="1">
                      <a:solidFill>
                        <a:srgbClr val="074EA1"/>
                      </a:solidFill>
                      <a:latin typeface="Linotype Univers 420 Condensed"/>
                      <a:cs typeface="Arial" panose="020B0604020202020204" pitchFamily="34" charset="0"/>
                    </a:rPr>
                    <a:t>fdpstadtzuerich</a:t>
                  </a:r>
                  <a:endParaRPr lang="de-CH" sz="1200" dirty="0">
                    <a:solidFill>
                      <a:srgbClr val="074EA1"/>
                    </a:solidFill>
                    <a:latin typeface="Linotype Univers 420 Condensed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5" name="Image 1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561" y="6266850"/>
                  <a:ext cx="216000" cy="175607"/>
                </a:xfrm>
                <a:prstGeom prst="rect">
                  <a:avLst/>
                </a:prstGeom>
              </p:spPr>
            </p:pic>
          </p:grpSp>
          <p:sp>
            <p:nvSpPr>
              <p:cNvPr id="23" name="ZoneTexte 12"/>
              <p:cNvSpPr txBox="1"/>
              <p:nvPr/>
            </p:nvSpPr>
            <p:spPr>
              <a:xfrm>
                <a:off x="4841725" y="6219173"/>
                <a:ext cx="12405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>
                    <a:solidFill>
                      <a:srgbClr val="074EA1"/>
                    </a:solidFill>
                    <a:latin typeface="Linotype Univers 420 Condensed"/>
                    <a:cs typeface="Arial" panose="020B0604020202020204" pitchFamily="34" charset="0"/>
                  </a:rPr>
                  <a:t>#</a:t>
                </a:r>
                <a:r>
                  <a:rPr lang="de-CH" sz="1200" dirty="0" err="1">
                    <a:solidFill>
                      <a:srgbClr val="074EA1"/>
                    </a:solidFill>
                    <a:latin typeface="Linotype Univers 420 Condensed"/>
                    <a:cs typeface="Arial" panose="020B0604020202020204" pitchFamily="34" charset="0"/>
                  </a:rPr>
                  <a:t>mehblau</a:t>
                </a:r>
                <a:endParaRPr lang="de-CH" sz="1200" dirty="0">
                  <a:solidFill>
                    <a:srgbClr val="074EA1"/>
                  </a:solidFill>
                  <a:latin typeface="Linotype Univers 420 Condensed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Imag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31" y="6264809"/>
              <a:ext cx="180000" cy="180000"/>
            </a:xfrm>
            <a:prstGeom prst="rect">
              <a:avLst/>
            </a:prstGeom>
          </p:spPr>
        </p:pic>
      </p:grpSp>
      <p:pic>
        <p:nvPicPr>
          <p:cNvPr id="26" name="Image 1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r="48842"/>
          <a:stretch/>
        </p:blipFill>
        <p:spPr>
          <a:xfrm>
            <a:off x="7848510" y="140532"/>
            <a:ext cx="1234041" cy="5664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95" y="5462507"/>
            <a:ext cx="1179705" cy="10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057" y="954350"/>
            <a:ext cx="8217218" cy="984334"/>
          </a:xfrm>
        </p:spPr>
        <p:txBody>
          <a:bodyPr>
            <a:normAutofit/>
          </a:bodyPr>
          <a:lstStyle/>
          <a:p>
            <a:pPr algn="l"/>
            <a:r>
              <a:rPr lang="de-CH" sz="5600" b="1" dirty="0">
                <a:solidFill>
                  <a:srgbClr val="074EA1"/>
                </a:solidFill>
                <a:latin typeface="Linotype Univers 420 Condensed"/>
                <a:cs typeface="Arial" panose="020B0604020202020204" pitchFamily="34" charset="0"/>
              </a:rPr>
              <a:t>Thema der Abstimmung</a:t>
            </a:r>
            <a:endParaRPr lang="de-CH" dirty="0">
              <a:latin typeface="Linotype Univers 420 Condense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7475" y="2465168"/>
            <a:ext cx="8218800" cy="672974"/>
          </a:xfrm>
        </p:spPr>
        <p:txBody>
          <a:bodyPr>
            <a:normAutofit fontScale="55000" lnSpcReduction="20000"/>
          </a:bodyPr>
          <a:lstStyle/>
          <a:p>
            <a:pPr algn="l"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DE" sz="3100" b="1" dirty="0">
                <a:solidFill>
                  <a:srgbClr val="00A0DB"/>
                </a:solidFill>
                <a:latin typeface="Linotype Univers 420 Condensed"/>
                <a:cs typeface="Arial" panose="020B0604020202020204" pitchFamily="34" charset="0"/>
              </a:rPr>
              <a:t>Volksinitiative zum Schutz der Besonnung des öffentlichen Grünraums am Seeufer</a:t>
            </a:r>
          </a:p>
          <a:p>
            <a:pPr algn="l"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DE" sz="3100" b="1" dirty="0">
                <a:solidFill>
                  <a:srgbClr val="00A0DB"/>
                </a:solidFill>
                <a:latin typeface="Linotype Univers 420 Condensed"/>
                <a:cs typeface="Arial" panose="020B0604020202020204" pitchFamily="34" charset="0"/>
              </a:rPr>
              <a:t>„</a:t>
            </a:r>
            <a:r>
              <a:rPr lang="de-DE" sz="3100" b="1" dirty="0" err="1">
                <a:solidFill>
                  <a:srgbClr val="00A0DB"/>
                </a:solidFill>
                <a:latin typeface="Linotype Univers 420 Condensed"/>
                <a:cs typeface="Arial" panose="020B0604020202020204" pitchFamily="34" charset="0"/>
              </a:rPr>
              <a:t>Besonnungs</a:t>
            </a:r>
            <a:r>
              <a:rPr lang="de-DE" sz="3100" b="1" dirty="0">
                <a:solidFill>
                  <a:srgbClr val="00A0DB"/>
                </a:solidFill>
                <a:latin typeface="Linotype Univers 420 Condensed"/>
                <a:cs typeface="Arial" panose="020B0604020202020204" pitchFamily="34" charset="0"/>
              </a:rPr>
              <a:t>-Initiative“</a:t>
            </a:r>
            <a:endParaRPr lang="de-CH" sz="3100" b="1" dirty="0">
              <a:solidFill>
                <a:srgbClr val="00A0DB"/>
              </a:solidFill>
              <a:latin typeface="Linotype Univers 420 Condensed"/>
              <a:cs typeface="Arial" panose="020B0604020202020204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506883" y="3664626"/>
            <a:ext cx="8218800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buNone/>
              <a:defRPr/>
            </a:pPr>
            <a:r>
              <a:rPr lang="de-CH" sz="3200" b="1" dirty="0">
                <a:latin typeface="Linotype Univers 420 Condensed"/>
                <a:cs typeface="Arial" panose="020B0604020202020204" pitchFamily="34" charset="0"/>
              </a:rPr>
              <a:t>DV FDP Stadt Zürich, 8. Juli 2021</a:t>
            </a:r>
          </a:p>
          <a:p>
            <a:pPr algn="l"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buNone/>
              <a:defRPr/>
            </a:pPr>
            <a:r>
              <a:rPr lang="de-CH" sz="3200" b="1" dirty="0">
                <a:latin typeface="Linotype Univers 420 Condensed"/>
                <a:cs typeface="Arial" panose="020B0604020202020204" pitchFamily="34" charset="0"/>
              </a:rPr>
              <a:t>Sabine Koch, Gemeinderätin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09057" y="6221526"/>
            <a:ext cx="8734943" cy="636474"/>
            <a:chOff x="1107831" y="6221526"/>
            <a:chExt cx="8036169" cy="636474"/>
          </a:xfrm>
        </p:grpSpPr>
        <p:sp>
          <p:nvSpPr>
            <p:cNvPr id="8" name="Rectangle 7"/>
            <p:cNvSpPr/>
            <p:nvPr/>
          </p:nvSpPr>
          <p:spPr>
            <a:xfrm>
              <a:off x="1107831" y="6516000"/>
              <a:ext cx="8036169" cy="342000"/>
            </a:xfrm>
            <a:prstGeom prst="rect">
              <a:avLst/>
            </a:prstGeom>
            <a:solidFill>
              <a:srgbClr val="00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Linotype Univers 420 Condensed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225734" y="6221526"/>
              <a:ext cx="17279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074EA1"/>
                  </a:solidFill>
                  <a:latin typeface="Linotype Univers 420 Condensed"/>
                  <a:cs typeface="Arial" panose="020B0604020202020204" pitchFamily="34" charset="0"/>
                </a:rPr>
                <a:t>/</a:t>
              </a:r>
              <a:r>
                <a:rPr lang="de-CH" sz="1200" dirty="0" err="1">
                  <a:solidFill>
                    <a:srgbClr val="074EA1"/>
                  </a:solidFill>
                  <a:latin typeface="Linotype Univers 420 Condensed"/>
                  <a:cs typeface="Arial" panose="020B0604020202020204" pitchFamily="34" charset="0"/>
                </a:rPr>
                <a:t>fdpstadtzuerich</a:t>
              </a:r>
              <a:endParaRPr lang="de-CH" sz="1200" dirty="0">
                <a:solidFill>
                  <a:srgbClr val="074EA1"/>
                </a:solidFill>
                <a:latin typeface="Linotype Univers 420 Condensed"/>
                <a:cs typeface="Arial" panose="020B0604020202020204" pitchFamily="34" charset="0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31" y="6264809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8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4973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Ausgangslage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8650" y="1036059"/>
            <a:ext cx="7886700" cy="4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«</a:t>
            </a:r>
            <a:r>
              <a:rPr lang="de-CH" sz="3000" b="1" dirty="0" err="1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Besonnungs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-Initiative"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628650" y="1674059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Eingereichte Volksinitiative zum Schutz der Besonnung des öffentlichen Grünraums am Seeufer (1. Oktober 2019)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Ausgangslage: Verhinderung der ZKB-Seilbahn und des 7-stöckigen Bauprojektes auf dem «Areal Franz-Garage» in Wollishofen»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Initiative ist rechtmässig mit </a:t>
            </a:r>
            <a:r>
              <a:rPr lang="de-CH" sz="2000" dirty="0">
                <a:solidFill>
                  <a:schemeClr val="accent1"/>
                </a:solidFill>
                <a:latin typeface="Linotype Univers 320 CnLight"/>
                <a:cs typeface="Arial" panose="020B0604020202020204" pitchFamily="34" charset="0"/>
              </a:rPr>
              <a:t>grosser</a:t>
            </a: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 Auswirkung auf Gesetzgebungen auf </a:t>
            </a:r>
            <a:r>
              <a:rPr lang="de-CH" sz="2000" dirty="0">
                <a:solidFill>
                  <a:schemeClr val="accent1"/>
                </a:solidFill>
                <a:latin typeface="Linotype Univers 320 CnLight"/>
                <a:cs typeface="Arial" panose="020B0604020202020204" pitchFamily="34" charset="0"/>
              </a:rPr>
              <a:t>kommunaler</a:t>
            </a: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 und </a:t>
            </a:r>
            <a:r>
              <a:rPr lang="de-CH" sz="2000" dirty="0">
                <a:solidFill>
                  <a:schemeClr val="accent1"/>
                </a:solidFill>
                <a:latin typeface="Linotype Univers 320 CnLight"/>
                <a:cs typeface="Arial" panose="020B0604020202020204" pitchFamily="34" charset="0"/>
              </a:rPr>
              <a:t>kantonaler</a:t>
            </a: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 Ebene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Bei Annahme müsste dies in der Gemeindeordnung neu verankert werden</a:t>
            </a:r>
          </a:p>
          <a:p>
            <a:pPr marL="0" indent="0">
              <a:buClr>
                <a:srgbClr val="074EA1"/>
              </a:buClr>
              <a:buNone/>
            </a:pPr>
            <a:endParaRPr lang="de-CH" sz="2000" dirty="0">
              <a:latin typeface="Linotype Univers 320 CnLight"/>
              <a:cs typeface="Arial" panose="020B0604020202020204" pitchFamily="34" charset="0"/>
            </a:endParaRPr>
          </a:p>
          <a:p>
            <a:pPr marL="0" indent="0">
              <a:buClr>
                <a:srgbClr val="074EA1"/>
              </a:buClr>
              <a:buNone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69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4973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Gegenstand der Weisung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8650" y="1036059"/>
            <a:ext cx="7886700" cy="4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«</a:t>
            </a:r>
            <a:r>
              <a:rPr lang="de-CH" sz="3000" b="1" dirty="0" err="1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Besonnungs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-Initiative»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568569" y="1534999"/>
            <a:ext cx="7946781" cy="4490398"/>
          </a:xfrm>
        </p:spPr>
        <p:txBody>
          <a:bodyPr>
            <a:normAutofit/>
          </a:bodyPr>
          <a:lstStyle/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endParaRPr lang="de-CH" sz="2000" dirty="0">
              <a:latin typeface="Linotype Univers 320 CnLight"/>
              <a:cs typeface="Arial" panose="020B0604020202020204" pitchFamily="34" charset="0"/>
            </a:endParaRPr>
          </a:p>
          <a:p>
            <a:pPr marL="0" indent="0">
              <a:buClr>
                <a:srgbClr val="074EA1"/>
              </a:buClr>
              <a:buNone/>
            </a:pPr>
            <a:endParaRPr lang="de-CH" sz="2000" dirty="0">
              <a:latin typeface="Linotype Univers 320 CnLight"/>
              <a:cs typeface="Arial" panose="020B0604020202020204" pitchFamily="34" charset="0"/>
            </a:endParaRP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Die Volksinitiative besteht aus drei Sätzen die in der Gemeindeordnung neu verankert sein sollen (Art 2</a:t>
            </a:r>
            <a:r>
              <a:rPr lang="de-CH" sz="1900" baseline="30000" dirty="0">
                <a:latin typeface="Linotype Univers 320 CnLight"/>
                <a:cs typeface="Arial" panose="020B0604020202020204" pitchFamily="34" charset="0"/>
              </a:rPr>
              <a:t>octies</a:t>
            </a: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 Abs. 4)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Die Gemeinde schützt die Besonnung des öffentlichen Grünraums am Seeufer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Innerhalb ihrer Zuständigkeit verhindert sie bauliche Veränderungen, die einen Schattenwurf darauf bewirken oder vergrössern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Die Höhe des Baubestandes vom </a:t>
            </a:r>
            <a:r>
              <a:rPr lang="de-CH" sz="1600" dirty="0">
                <a:solidFill>
                  <a:schemeClr val="accent1"/>
                </a:solidFill>
                <a:latin typeface="Linotype Univers 320 CnLight"/>
                <a:cs typeface="Arial" panose="020B0604020202020204" pitchFamily="34" charset="0"/>
              </a:rPr>
              <a:t>1. April 2019 </a:t>
            </a: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ist dabei massgebend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Begründung des </a:t>
            </a:r>
            <a:r>
              <a:rPr lang="de-CH" sz="2000" dirty="0" err="1">
                <a:latin typeface="Linotype Univers 320 CnLight"/>
                <a:cs typeface="Arial" panose="020B0604020202020204" pitchFamily="34" charset="0"/>
              </a:rPr>
              <a:t>Initiativkommittes</a:t>
            </a: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: 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DE" sz="1600" dirty="0">
                <a:latin typeface="Linotype Univers 320 CnLight"/>
                <a:cs typeface="Arial" panose="020B0604020202020204" pitchFamily="34" charset="0"/>
              </a:rPr>
              <a:t>Die Besonnung des öffentlichen Grünraums am Seeufer ist durch Bauprojekte massiv bedroht. Mit der Initiative soll mindestens der Ist-Zustand gewahrt werden. Das öffentliche Interesse an einer unbeeinträchtigten </a:t>
            </a:r>
            <a:r>
              <a:rPr lang="de-DE" sz="1600" dirty="0">
                <a:solidFill>
                  <a:schemeClr val="accent1"/>
                </a:solidFill>
                <a:latin typeface="Linotype Univers 320 CnLight"/>
                <a:cs typeface="Arial" panose="020B0604020202020204" pitchFamily="34" charset="0"/>
              </a:rPr>
              <a:t>Besonnung überwiegt das private Interesse an baulichen Veränderungen.</a:t>
            </a:r>
            <a:endParaRPr lang="de-CH" sz="1600" dirty="0">
              <a:solidFill>
                <a:schemeClr val="accent1"/>
              </a:solidFill>
              <a:latin typeface="Linotype Univers 320 CnLight"/>
              <a:cs typeface="Arial" panose="020B0604020202020204" pitchFamily="34" charset="0"/>
            </a:endParaRPr>
          </a:p>
          <a:p>
            <a:pPr marL="0" indent="0">
              <a:buClr>
                <a:srgbClr val="074EA1"/>
              </a:buClr>
              <a:buNone/>
            </a:pPr>
            <a:endParaRPr lang="de-CH" sz="2000" dirty="0">
              <a:latin typeface="Linotype Univers 320 CnLight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B94785-E8B3-4749-8896-ADC4259E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2" y="1367590"/>
            <a:ext cx="732343" cy="7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4973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Gegenstand der Weisung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8650" y="1036059"/>
            <a:ext cx="7886700" cy="4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«</a:t>
            </a:r>
            <a:r>
              <a:rPr lang="de-CH" sz="3000" b="1" dirty="0" err="1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Besonnungs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-Initiative»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3C886AD-87D4-491B-8BDF-CF7BBEBF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21" y="1679140"/>
            <a:ext cx="4019099" cy="2271188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A7461F-7974-43B0-B24C-CDFA9769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60" y="4041243"/>
            <a:ext cx="3891179" cy="22475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3C56CC-D45F-474B-96A2-5A88D78D6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30" y="1667700"/>
            <a:ext cx="3891179" cy="22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4973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Auswirkungen </a:t>
            </a:r>
            <a:r>
              <a:rPr lang="de-CH" sz="4000" b="1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eines Ja/NEIN</a:t>
            </a:r>
            <a:endParaRPr lang="de-CH" sz="4000" b="1" dirty="0">
              <a:solidFill>
                <a:srgbClr val="074EA1"/>
              </a:solidFill>
              <a:latin typeface="Linotype Univers 320 CnLight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8650" y="1036059"/>
            <a:ext cx="7886700" cy="4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«</a:t>
            </a:r>
            <a:r>
              <a:rPr lang="de-CH" sz="3000" b="1" dirty="0" err="1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Besonnungs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-Initiative»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628650" y="1674059"/>
            <a:ext cx="7886700" cy="4351338"/>
          </a:xfrm>
        </p:spPr>
        <p:txBody>
          <a:bodyPr>
            <a:normAutofit fontScale="92500"/>
          </a:bodyPr>
          <a:lstStyle/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Ja </a:t>
            </a:r>
            <a:endParaRPr lang="de-CH" sz="1600" dirty="0">
              <a:latin typeface="Linotype Univers 320 CnLight"/>
              <a:cs typeface="Arial" panose="020B0604020202020204" pitchFamily="34" charset="0"/>
            </a:endParaRP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Der Baubestand wird per Saldo 1 April 2019 eingefroren werden =&gt; Rückbauten?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Weder private noch öffentliche Bauten und Bäume dürfen gebaut, gepflanzt werden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Nein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Baubestand kann weiterhin ökonomisch und ökologisch wo sinnvoll angepasst werden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Geplante und bewilligte Bauten können durchgeführt werden (</a:t>
            </a:r>
            <a:r>
              <a:rPr lang="de-CH" sz="1600" dirty="0" err="1">
                <a:latin typeface="Linotype Univers 320 CnLight"/>
                <a:cs typeface="Arial" panose="020B0604020202020204" pitchFamily="34" charset="0"/>
              </a:rPr>
              <a:t>Bsp</a:t>
            </a: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 Marina Tiefenbrunnen)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Die Initiative gibt auch vor, keine neuen Bäume pflanzen zu dürfen =&gt; Dies gilt es zu verhindern. 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Wo stehen die anderen Parteien 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Ablehnung	Stadtrat, GLP, SP, SVP, EVP und FDP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Annahme	Grüne und AL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Würdigung 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Den ökologischen und ökonomischen Gegebenheiten kann weiterhin Rechnung getragen werden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Keine Förderung von Partikularinteressen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endParaRPr lang="de-CH" sz="1600" dirty="0">
              <a:latin typeface="Linotype Univers 320 CnLight"/>
              <a:cs typeface="Arial" panose="020B0604020202020204" pitchFamily="34" charset="0"/>
            </a:endParaRP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endParaRPr lang="de-CH" sz="1600" dirty="0">
              <a:latin typeface="Linotype Univers 320 Cn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4973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srgbClr val="074EA1"/>
                </a:solidFill>
                <a:latin typeface="Linotype Univers 320 CnLight"/>
                <a:cs typeface="Arial" panose="020B0604020202020204" pitchFamily="34" charset="0"/>
              </a:rPr>
              <a:t>Fazit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8650" y="1036059"/>
            <a:ext cx="7886700" cy="4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74EA1"/>
              </a:buClr>
              <a:buFont typeface="Lucida Grande"/>
              <a:defRPr/>
            </a:pP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«</a:t>
            </a:r>
            <a:r>
              <a:rPr lang="de-CH" sz="3000" b="1" dirty="0" err="1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Besonnungs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ea typeface="+mn-ea"/>
                <a:cs typeface="Arial" panose="020B0604020202020204" pitchFamily="34" charset="0"/>
              </a:rPr>
              <a:t>-Initiative»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628650" y="1674059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Fazit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Die beiden «Ursprungsprojekte» für die Volksinitiative «ZKB-Seilbahn und 7-stöckiges Bauprojekt auf dem Areal Franz-Garage in Wollishofen hätten nicht verhindert werden können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Es kann nicht sein, dass der Baum- und Baubestand </a:t>
            </a:r>
            <a:r>
              <a:rPr lang="de-CH" sz="1600" dirty="0" err="1">
                <a:latin typeface="Linotype Univers 320 CnLight"/>
                <a:cs typeface="Arial" panose="020B0604020202020204" pitchFamily="34" charset="0"/>
              </a:rPr>
              <a:t>eingeforen</a:t>
            </a: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 wird. In unsere Breitengraden gibt es keine Mammutbäume</a:t>
            </a:r>
          </a:p>
          <a:p>
            <a:pPr lvl="1"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Es fehlen gesetzliche Grundlagen (</a:t>
            </a:r>
            <a:r>
              <a:rPr lang="de-CH" sz="1600" dirty="0" err="1">
                <a:latin typeface="Linotype Univers 320 CnLight"/>
                <a:cs typeface="Arial" panose="020B0604020202020204" pitchFamily="34" charset="0"/>
              </a:rPr>
              <a:t>Bsp</a:t>
            </a: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 Verbot von </a:t>
            </a:r>
            <a:r>
              <a:rPr lang="de-CH" sz="1600" dirty="0" err="1">
                <a:latin typeface="Linotype Univers 320 CnLight"/>
                <a:cs typeface="Arial" panose="020B0604020202020204" pitchFamily="34" charset="0"/>
              </a:rPr>
              <a:t>Mehrverschattung</a:t>
            </a:r>
            <a:r>
              <a:rPr lang="de-CH" sz="1600">
                <a:latin typeface="Linotype Univers 320 CnLight"/>
                <a:cs typeface="Arial" panose="020B0604020202020204" pitchFamily="34" charset="0"/>
              </a:rPr>
              <a:t>)</a:t>
            </a:r>
            <a:endParaRPr lang="de-CH" sz="1600" dirty="0">
              <a:latin typeface="Linotype Univers 320 CnLight"/>
              <a:cs typeface="Arial" panose="020B0604020202020204" pitchFamily="34" charset="0"/>
            </a:endParaRPr>
          </a:p>
          <a:p>
            <a:pPr marL="457200" lvl="1" indent="0">
              <a:buClr>
                <a:srgbClr val="074EA1"/>
              </a:buClr>
              <a:buNone/>
            </a:pPr>
            <a:endParaRPr lang="de-CH" sz="1600" dirty="0">
              <a:latin typeface="Linotype Univers 320 CnLight"/>
              <a:cs typeface="Arial" panose="020B0604020202020204" pitchFamily="34" charset="0"/>
            </a:endParaRPr>
          </a:p>
          <a:p>
            <a:pPr marL="457200" lvl="1" indent="0">
              <a:buClr>
                <a:srgbClr val="074EA1"/>
              </a:buClr>
              <a:buNone/>
            </a:pPr>
            <a:r>
              <a:rPr lang="de-CH" sz="1600" dirty="0">
                <a:latin typeface="Linotype Univers 320 CnLight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sz="2000" dirty="0">
                <a:latin typeface="Linotype Univers 320 CnLight"/>
                <a:cs typeface="Arial" panose="020B0604020202020204" pitchFamily="34" charset="0"/>
              </a:rPr>
              <a:t>Die Gemeinderatsfraktion der FDP beantragt ein </a:t>
            </a:r>
            <a:r>
              <a:rPr lang="de-CH" sz="3000" b="1" dirty="0">
                <a:solidFill>
                  <a:srgbClr val="00A0DB"/>
                </a:solidFill>
                <a:latin typeface="Linotype Univers 320 CnLight"/>
                <a:cs typeface="Arial" panose="020B0604020202020204" pitchFamily="34" charset="0"/>
              </a:rPr>
              <a:t>NEIN (ABLEHNUNG)</a:t>
            </a:r>
          </a:p>
        </p:txBody>
      </p:sp>
    </p:spTree>
    <p:extLst>
      <p:ext uri="{BB962C8B-B14F-4D97-AF65-F5344CB8AC3E}">
        <p14:creationId xmlns:p14="http://schemas.microsoft.com/office/powerpoint/2010/main" val="341998214"/>
      </p:ext>
    </p:extLst>
  </p:cSld>
  <p:clrMapOvr>
    <a:masterClrMapping/>
  </p:clrMapOvr>
</p:sld>
</file>

<file path=ppt/theme/theme1.xml><?xml version="1.0" encoding="utf-8"?>
<a:theme xmlns:a="http://schemas.openxmlformats.org/drawingml/2006/main" name="ModÃ¨le+FDP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FDP" id="{05356080-E59A-4445-975D-468D26518447}" vid="{5474F40C-E157-4541-8B1B-86788A6BD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ModÃ¨le+FDP</Template>
  <TotalTime>0</TotalTime>
  <Words>390</Words>
  <Application>Microsoft Office PowerPoint</Application>
  <PresentationFormat>Bildschirmpräsentation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Linotype Univers 320 CnLight</vt:lpstr>
      <vt:lpstr>Linotype Univers 420 Condensed</vt:lpstr>
      <vt:lpstr>Lucida Grande</vt:lpstr>
      <vt:lpstr>ModÃ¨le+FDP</vt:lpstr>
      <vt:lpstr>Thema der Abstimmung</vt:lpstr>
      <vt:lpstr>Ausgangslage</vt:lpstr>
      <vt:lpstr>Gegenstand der Weisung</vt:lpstr>
      <vt:lpstr>Gegenstand der Weisung</vt:lpstr>
      <vt:lpstr>Auswirkungen eines Ja/NEIN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(Max. 1 Zeile)</dc:title>
  <dc:creator>Sascha Giger</dc:creator>
  <cp:lastModifiedBy>Koch Sabine</cp:lastModifiedBy>
  <cp:revision>38</cp:revision>
  <cp:lastPrinted>2020-10-23T15:55:42Z</cp:lastPrinted>
  <dcterms:created xsi:type="dcterms:W3CDTF">2016-05-11T08:45:11Z</dcterms:created>
  <dcterms:modified xsi:type="dcterms:W3CDTF">2021-08-24T14:34:13Z</dcterms:modified>
</cp:coreProperties>
</file>